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74" r:id="rId3"/>
    <p:sldId id="308" r:id="rId4"/>
    <p:sldId id="320" r:id="rId5"/>
    <p:sldId id="309" r:id="rId6"/>
    <p:sldId id="310" r:id="rId7"/>
    <p:sldId id="311" r:id="rId8"/>
    <p:sldId id="312" r:id="rId9"/>
    <p:sldId id="313" r:id="rId10"/>
    <p:sldId id="338" r:id="rId11"/>
    <p:sldId id="314" r:id="rId12"/>
    <p:sldId id="315" r:id="rId13"/>
    <p:sldId id="339" r:id="rId14"/>
    <p:sldId id="325" r:id="rId15"/>
    <p:sldId id="326" r:id="rId16"/>
    <p:sldId id="332" r:id="rId17"/>
    <p:sldId id="327" r:id="rId18"/>
    <p:sldId id="329" r:id="rId19"/>
    <p:sldId id="330" r:id="rId20"/>
    <p:sldId id="349" r:id="rId21"/>
    <p:sldId id="348" r:id="rId22"/>
    <p:sldId id="340" r:id="rId23"/>
    <p:sldId id="347" r:id="rId24"/>
    <p:sldId id="317" r:id="rId25"/>
    <p:sldId id="316" r:id="rId26"/>
    <p:sldId id="318" r:id="rId27"/>
    <p:sldId id="322" r:id="rId28"/>
    <p:sldId id="334" r:id="rId29"/>
    <p:sldId id="335" r:id="rId30"/>
    <p:sldId id="342" r:id="rId32"/>
    <p:sldId id="343" r:id="rId33"/>
    <p:sldId id="350" r:id="rId34"/>
    <p:sldId id="351" r:id="rId35"/>
    <p:sldId id="321" r:id="rId36"/>
    <p:sldId id="346" r:id="rId37"/>
    <p:sldId id="32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customXml" Target="../customXml/item3.xml"/><Relationship Id="rId43" Type="http://schemas.openxmlformats.org/officeDocument/2006/relationships/customXml" Target="../customXml/item2.xml"/><Relationship Id="rId42" Type="http://schemas.openxmlformats.org/officeDocument/2006/relationships/customXml" Target="../customXml/item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C4ED-7C9C-47CB-A281-7363CB4C98AE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76BE-2028-41F4-982D-36705595957E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E764-8F18-43D9-8F48-5567AC2E31D7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8E8B-2843-4A43-81C3-DD28C2D5F98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2AC9-70C5-428A-93DF-E00809489A4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7995-5887-4C97-B8BD-146A5B903377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D093-6DCA-47B6-9F4F-3AE415936B39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805BEDE9-C349-46B3-9F64-6A10128CAD05}" type="datetime1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80C-4455-48A1-802D-32FE87F7CFD1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872370-79F3-433E-ADAB-FCA568946FC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r="13137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51427" y="2336048"/>
            <a:ext cx="10921998" cy="147501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b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 </a:t>
            </a:r>
            <a:b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 </a:t>
            </a: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686" y="3955081"/>
            <a:ext cx="10628541" cy="59032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Guided by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</a:t>
            </a:r>
            <a:r>
              <a:rPr lang="en-US" b="1" dirty="0" err="1">
                <a:solidFill>
                  <a:schemeClr val="tx1"/>
                </a:solidFill>
              </a:rPr>
              <a:t>mr.</a:t>
            </a:r>
            <a:r>
              <a:rPr lang="en-US" b="1" dirty="0">
                <a:solidFill>
                  <a:schemeClr val="tx1"/>
                </a:solidFill>
              </a:rPr>
              <a:t> Manu </a:t>
            </a:r>
            <a:r>
              <a:rPr lang="en-US" b="1" dirty="0" err="1">
                <a:solidFill>
                  <a:schemeClr val="tx1"/>
                </a:solidFill>
              </a:rPr>
              <a:t>jose</a:t>
            </a:r>
            <a:r>
              <a:rPr lang="en-US" b="1" dirty="0">
                <a:solidFill>
                  <a:schemeClr val="tx1"/>
                </a:solidFill>
              </a:rPr>
              <a:t>, assistant professor of </a:t>
            </a:r>
            <a:r>
              <a:rPr lang="en-US" b="1" dirty="0" err="1">
                <a:solidFill>
                  <a:schemeClr val="tx1"/>
                </a:solidFill>
              </a:rPr>
              <a:t>ece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Presented by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</a:t>
            </a:r>
            <a:r>
              <a:rPr lang="en-US" b="1" dirty="0" err="1">
                <a:solidFill>
                  <a:schemeClr val="tx1"/>
                </a:solidFill>
              </a:rPr>
              <a:t>Aminul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ansha</a:t>
            </a:r>
            <a:r>
              <a:rPr lang="en-US" b="1" dirty="0">
                <a:solidFill>
                  <a:schemeClr val="tx1"/>
                </a:solidFill>
              </a:rPr>
              <a:t> Noushad    (VJC20EC009)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Fathima </a:t>
            </a:r>
            <a:r>
              <a:rPr lang="en-US" b="1" dirty="0" err="1">
                <a:solidFill>
                  <a:schemeClr val="tx1"/>
                </a:solidFill>
              </a:rPr>
              <a:t>m.a</a:t>
            </a:r>
            <a:r>
              <a:rPr lang="en-US" b="1" dirty="0">
                <a:solidFill>
                  <a:schemeClr val="tx1"/>
                </a:solidFill>
              </a:rPr>
              <a:t>    (VJC20EC018)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Jifi jimmy      (VJC20EC020)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</a:t>
            </a:r>
            <a:r>
              <a:rPr lang="en-US" b="1" dirty="0" err="1">
                <a:solidFill>
                  <a:schemeClr val="tx1"/>
                </a:solidFill>
              </a:rPr>
              <a:t>k.B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nandana</a:t>
            </a:r>
            <a:r>
              <a:rPr lang="en-US" b="1" dirty="0">
                <a:solidFill>
                  <a:schemeClr val="tx1"/>
                </a:solidFill>
              </a:rPr>
              <a:t>     (VJC20EC021)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641" y="2396848"/>
            <a:ext cx="11029615" cy="363448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OLED SSD1306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Arduino UNO board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Raspberry pi board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Raspberry pi camera 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10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84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385" y="1613076"/>
            <a:ext cx="11029615" cy="363448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A hard cardboard to mount the head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USB data cable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5 V power adapter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Connecting wires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11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3120" y="2011395"/>
            <a:ext cx="11029615" cy="2147467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 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12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2527" y="2227263"/>
            <a:ext cx="4713083" cy="3633787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12861" y="2228003"/>
            <a:ext cx="5997948" cy="4221435"/>
          </a:xfrm>
        </p:spPr>
        <p:txBody>
          <a:bodyPr/>
          <a:lstStyle/>
          <a:p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4G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Connectivity: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2.4 GHz and 5.0 GHz IEEE 802.11b/g/n/ac wireless LAN. 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Bluetooth 5.0, BLE.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MicroSD card slot for operating system and data storage.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5V DC via USB-C connector (minimum 3A)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85mm × 56mm × 17mm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13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52" y="844826"/>
            <a:ext cx="11416748" cy="5804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8148" y="5864087"/>
            <a:ext cx="924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Gigabit </a:t>
            </a:r>
            <a:endParaRPr lang="en-IN" sz="1600" dirty="0"/>
          </a:p>
          <a:p>
            <a:r>
              <a:rPr lang="en-IN" sz="1600" dirty="0"/>
              <a:t>Ethernet</a:t>
            </a:r>
            <a:endParaRPr lang="en-IN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6304" y="5883966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USB</a:t>
            </a:r>
            <a:endParaRPr lang="en-IN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4234070"/>
            <a:ext cx="86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 pole stereo audio</a:t>
            </a:r>
            <a:endParaRPr lang="en-IN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98783" y="3548269"/>
            <a:ext cx="143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Camera port </a:t>
            </a:r>
            <a:endParaRPr lang="en-IN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9270" y="2872410"/>
            <a:ext cx="1370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2 Micro HDMI</a:t>
            </a:r>
            <a:endParaRPr lang="en-IN" sz="1600" dirty="0"/>
          </a:p>
          <a:p>
            <a:r>
              <a:rPr lang="en-IN" sz="1600" dirty="0"/>
              <a:t>       Ports </a:t>
            </a:r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48477" y="2097157"/>
            <a:ext cx="1321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USB C-power port </a:t>
            </a:r>
            <a:endParaRPr lang="en-IN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206486" y="1351722"/>
            <a:ext cx="17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MicroSD card slot</a:t>
            </a:r>
            <a:endParaRPr lang="en-IN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14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3444" y="3067758"/>
            <a:ext cx="5194769" cy="3633047"/>
          </a:xfrm>
        </p:spPr>
        <p:txBody>
          <a:bodyPr/>
          <a:lstStyle/>
          <a:p>
            <a:r>
              <a:rPr lang="en-IN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Webcam Video 1080p for Raspberry-Pi 4 Model B, Model B+</a:t>
            </a:r>
            <a:endParaRPr lang="en-IN" sz="20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Night Vision</a:t>
            </a:r>
            <a:endParaRPr lang="en-IN" sz="200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camera can adjust focus.</a:t>
            </a:r>
            <a:endParaRPr lang="en-US" sz="20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HD video recording possible </a:t>
            </a:r>
            <a:endParaRPr lang="en-US" sz="2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61281" y="1866561"/>
            <a:ext cx="3994490" cy="39944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15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861" y="2027583"/>
            <a:ext cx="4621696" cy="399249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227981" y="2612570"/>
            <a:ext cx="5746721" cy="3422307"/>
          </a:xfrm>
        </p:spPr>
        <p:txBody>
          <a:bodyPr>
            <a:normAutofit fontScale="92500" lnSpcReduction="10000"/>
          </a:bodyPr>
          <a:lstStyle/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5V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Voltage: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7-12V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I/O Pins: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14 </a:t>
            </a:r>
            <a:endParaRPr lang="pt-BR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Analog Input Pins: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 Current per I/O Pin:</a:t>
            </a:r>
            <a:r>
              <a:rPr lang="it-IT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 mA</a:t>
            </a:r>
            <a:endParaRPr lang="it-IT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Flash Memory: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32 KB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 Speed: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16 MHz</a:t>
            </a:r>
            <a:endParaRPr lang="en-IN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1"/>
                </a:solidFill>
              </a:rPr>
              <a:t>USB interface: Serial communication 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16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2000" t="805" r="1601" b="807"/>
          <a:stretch>
            <a:fillRect/>
          </a:stretch>
        </p:blipFill>
        <p:spPr>
          <a:xfrm>
            <a:off x="1474236" y="793102"/>
            <a:ext cx="8994711" cy="56916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17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OLED SSD1306s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1"/>
          <a:srcRect t="6418" b="3018"/>
          <a:stretch>
            <a:fillRect/>
          </a:stretch>
        </p:blipFill>
        <p:spPr>
          <a:xfrm>
            <a:off x="811765" y="1763485"/>
            <a:ext cx="4327152" cy="391885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238755" y="2519266"/>
            <a:ext cx="5194771" cy="3360447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OLED (Organic Light Emitting Diode) 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Monochrome display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white or blue pixels on a black background.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nteract through a microcontroller like Arduino, Raspberry Pi.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voltage range required to power the OLED display typically  such as 3.3V or 5V.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95" y="5584481"/>
            <a:ext cx="3574090" cy="10821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18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SOFTWARES USED 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19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261" y="2424840"/>
            <a:ext cx="11029615" cy="36344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bot – AI based product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Bot – robot without body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 Vision-based project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Identify &amp; recognize human faces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 machine - its own intelligence 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 as real servants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Identify faces without any physical touch or physical ID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5B861-89DC-4DB1-82D1-5EB01B55503D}" type="slidenum">
              <a:rPr lang="en-US" sz="2000"/>
            </a:fld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951" y="2098268"/>
            <a:ext cx="11218922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				</a:t>
            </a: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VNC VIEWER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Raspberry pi virtual display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			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remotely access and control another computer over a network.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569" y="2740675"/>
            <a:ext cx="1339325" cy="13393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20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4440" y="2024743"/>
            <a:ext cx="11933853" cy="432007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4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endParaRPr lang="en-I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CV -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and image processing tasks.</a:t>
            </a:r>
            <a:endParaRPr lang="en-US" sz="32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Functionalities : </a:t>
            </a:r>
            <a:r>
              <a:rPr lang="en-IN" sz="32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detection, facial recognition, image segmentation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DLIB – Machine learning ( training of data ) -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 machine learning support vector machines, deep learning, and clustering.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Functionalities : computer vision applications like  object detection, face recognition, and facial  landmark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detection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21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 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2392" y="2116930"/>
            <a:ext cx="11517501" cy="36344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</a:t>
            </a: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face detection, face alignment, and face recognition capabilities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to train custom face recognition models using labeled images of faces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(VISUAL STUDIO CODE)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supports a wide range of programming languages and extensions</a:t>
            </a:r>
            <a:endParaRPr lang="en-US" sz="20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Features :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syntax highlighting, intelligent code completion, debugging support</a:t>
            </a:r>
            <a:endParaRPr lang="en-US" sz="20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22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Hurdles to overcome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204" y="2415509"/>
            <a:ext cx="11029615" cy="36344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 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23</a:t>
            </a:r>
            <a:endParaRPr 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t="10614" r="78001" b="49960"/>
          <a:stretch>
            <a:fillRect/>
          </a:stretch>
        </p:blipFill>
        <p:spPr>
          <a:xfrm>
            <a:off x="1446246" y="802433"/>
            <a:ext cx="2090058" cy="2034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7" t="9446" r="41531" b="48963"/>
          <a:stretch>
            <a:fillRect/>
          </a:stretch>
        </p:blipFill>
        <p:spPr>
          <a:xfrm>
            <a:off x="4749283" y="681134"/>
            <a:ext cx="2388637" cy="2267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2" t="9826" r="4566" b="49762"/>
          <a:stretch>
            <a:fillRect/>
          </a:stretch>
        </p:blipFill>
        <p:spPr>
          <a:xfrm>
            <a:off x="8220270" y="615820"/>
            <a:ext cx="2416630" cy="2379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t="51030" r="60663" b="8400"/>
          <a:stretch>
            <a:fillRect/>
          </a:stretch>
        </p:blipFill>
        <p:spPr>
          <a:xfrm>
            <a:off x="3013787" y="3181739"/>
            <a:ext cx="2388637" cy="23886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2" t="47543" r="23240" b="11887"/>
          <a:stretch>
            <a:fillRect/>
          </a:stretch>
        </p:blipFill>
        <p:spPr>
          <a:xfrm>
            <a:off x="6699378" y="3041781"/>
            <a:ext cx="2397967" cy="2388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1278295" y="2873829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Occlusion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27780" y="2920482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26758" y="2985796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10947" y="5579707"/>
            <a:ext cx="15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7463555" y="5486400"/>
            <a:ext cx="155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IN" b="1" dirty="0"/>
              <a:t>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980" y="2378187"/>
            <a:ext cx="11029615" cy="363448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purpose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attendance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individuals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Criminal identification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Police authority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Défense &amp; bank ( unauthorised one to locker )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25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budget </a:t>
            </a:r>
            <a:r>
              <a:rPr lang="en-IN" b="1" dirty="0"/>
              <a:t> </a:t>
            </a:r>
            <a:endParaRPr lang="en-IN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581025" y="2169478"/>
          <a:ext cx="11029948" cy="364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228"/>
                <a:gridCol w="4432041"/>
                <a:gridCol w="3003192"/>
                <a:gridCol w="2757487"/>
              </a:tblGrid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Sl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Components ,specifications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Quantity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Amount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Raspberry pi 4, 4GB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4900</a:t>
                      </a:r>
                      <a:endParaRPr lang="en-IN" dirty="0"/>
                    </a:p>
                  </a:txBody>
                  <a:tcPr/>
                </a:tc>
              </a:tr>
              <a:tr h="45061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Raspberry pi camera module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1245</a:t>
                      </a:r>
                      <a:endParaRPr lang="en-IN" dirty="0"/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Arduino UNO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1200</a:t>
                      </a:r>
                      <a:endParaRPr lang="en-IN" dirty="0"/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OLED SSD1306s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460</a:t>
                      </a:r>
                      <a:endParaRPr lang="en-IN" dirty="0"/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USB cable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72</a:t>
                      </a:r>
                      <a:endParaRPr lang="en-IN" dirty="0"/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Adapter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220 </a:t>
                      </a:r>
                      <a:endParaRPr lang="en-IN" dirty="0"/>
                    </a:p>
                  </a:txBody>
                  <a:tcPr/>
                </a:tc>
              </a:tr>
              <a:tr h="456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 Mask etc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46245" y="5990253"/>
            <a:ext cx="438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TOTAL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9013371" y="5971592"/>
            <a:ext cx="258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8157 ( approx. 10K )</a:t>
            </a:r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910735" y="5888847"/>
            <a:ext cx="2659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994710" y="6428792"/>
            <a:ext cx="2575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94710" y="6494106"/>
            <a:ext cx="2584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58935" y="651662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DISDVANTAGES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355634" y="2907391"/>
            <a:ext cx="5194766" cy="29349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security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integration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identification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0300" y="2278884"/>
            <a:ext cx="5194770" cy="55337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796" y="3289946"/>
            <a:ext cx="5194771" cy="29349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uge storage requirements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ulnerable detection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otential privacy issues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56988" y="1856792"/>
            <a:ext cx="0" cy="3834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8457" y="2948473"/>
            <a:ext cx="105529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Implementation, simulation &amp; results 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authorised user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859" y="2217996"/>
            <a:ext cx="7772400" cy="40221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  <a:endParaRPr lang="en-IN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endParaRPr lang="en-US" sz="26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55983" y="2362993"/>
            <a:ext cx="113007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Weiyang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Liu1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Yandong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Wen2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Zhiding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Yu2 Ming Li3 29 Jan 2018SphereFace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Deep Hypersphere Embedding for Face Recognition Metric learning Deep face recognition  Deep Hypersphere Embedding Soft max Los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Qiong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Cao, Li Shen,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Weidi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Xie, Omkar M.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Parkhi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Andrew Zisserman13 May 2018: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Geometry Group, Department of Engineering Science, University of Oxford face dataset; face recognition; convolutional neural networks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unauthorised user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5870" y="2341563"/>
            <a:ext cx="8303741" cy="37873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FINAL PRODUCT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b="16197"/>
          <a:stretch>
            <a:fillRect/>
          </a:stretch>
        </p:blipFill>
        <p:spPr>
          <a:xfrm>
            <a:off x="6344816" y="830424"/>
            <a:ext cx="4597296" cy="56916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4830"/>
          <a:stretch>
            <a:fillRect/>
          </a:stretch>
        </p:blipFill>
        <p:spPr>
          <a:xfrm>
            <a:off x="687806" y="2071396"/>
            <a:ext cx="5090953" cy="44683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t="4644" b="17584"/>
          <a:stretch>
            <a:fillRect/>
          </a:stretch>
        </p:blipFill>
        <p:spPr>
          <a:xfrm>
            <a:off x="3624580" y="1051560"/>
            <a:ext cx="5331460" cy="5372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25959"/>
            <a:ext cx="11029615" cy="378265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development and implementation of a face recognition bot mark a significant stride in the field of artificial intelligence and computer vision. 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ability of such a system to accurately identify and authenticate individuals based on facial features brings about a myriad of potential applications, ranging from enhancing security protocols to streamlining user experiences in various industries.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face recognition bot's success lies in its capacity to adapt and learn from diverse datasets, enabling it to handle a wide array of facial variations and expressions. However, ethical considerations regarding privacy and data security must be carefully addressed to ensure responsible and transparent deployment.</a:t>
            </a:r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essence, the face recognition bot represents a powerful tool with the ability to streamline and secure processes in both public and private domains.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33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charset="0"/>
              <a:cs typeface="Kartika" panose="02020503030404060203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N.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Bellustin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Y.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Kalafati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Kovalchuck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A.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Telnykh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O.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Shemagina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V.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Yakhno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Abhishek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Vaish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Pinki Sharma, and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Shirshu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 Verma. 2011. Instant Human Face Attributes Recognition System. IJACSA, Special Issue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Artif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. Intel.: 112–120.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charset="0"/>
              <a:cs typeface="Kartika" panose="02020503030404060203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J Parris, M Wilber, B Heflin, H Rara, A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EI_Barkouky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A Farag, J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Movellan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M Castrillon-Santana, J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LorenzoNavarro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M. N.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Teli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Kartika" panose="02020503030404060203" pitchFamily="18" charset="0"/>
              </a:rPr>
              <a:t>, S Marcel. 2011. Face and eye detection on hard datasets. In Biometrics (IJCB), 2011 International Joint Conference on , pp. 1-10. IEEE.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charset="0"/>
              <a:cs typeface="Kartika" panose="02020503030404060203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charset="0"/>
              <a:cs typeface="Kartika" panose="02020503030404060203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 </a:t>
            </a:r>
            <a:endParaRPr lang="en-IN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710" y="905068"/>
            <a:ext cx="4257853" cy="51131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767857" y="933061"/>
            <a:ext cx="3031852" cy="490498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972" y="2275550"/>
            <a:ext cx="11029615" cy="36344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features – nose, eyes, iris, nose width, lips, cheeks and jaws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 are captured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Nodal points are considered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person has their own unique facial signature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&amp; compared - databases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smtClean="0"/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12" y="1005629"/>
            <a:ext cx="10229975" cy="50965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5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/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5"/>
          <p:cNvSpPr txBox="1"/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/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IN"/>
              <a:t>                                                                                                     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4497354" y="2052734"/>
            <a:ext cx="1427585" cy="4758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4879910" y="2108718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rrow: Down 21"/>
          <p:cNvSpPr/>
          <p:nvPr/>
        </p:nvSpPr>
        <p:spPr>
          <a:xfrm>
            <a:off x="4982547" y="2668555"/>
            <a:ext cx="466530" cy="42920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3610948" y="3125755"/>
            <a:ext cx="36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Capture image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8110" y="3492676"/>
            <a:ext cx="524301" cy="4511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2041" y="3900196"/>
            <a:ext cx="187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Preprocessing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8110" y="4323102"/>
            <a:ext cx="538959" cy="451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88025" y="4795935"/>
            <a:ext cx="16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432" y="5172187"/>
            <a:ext cx="524301" cy="4511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06685" y="5645020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alignment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6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3421" y="671804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432" y="1169354"/>
            <a:ext cx="524301" cy="451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8105" y="1586204"/>
            <a:ext cx="209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Database query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63" y="2037102"/>
            <a:ext cx="524301" cy="451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2041" y="25845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Thresholding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432" y="3091461"/>
            <a:ext cx="524301" cy="451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5347" y="3592286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found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6772" y="4164482"/>
            <a:ext cx="524301" cy="451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4189443" y="4730621"/>
            <a:ext cx="22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Display result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440" y="5274823"/>
            <a:ext cx="524301" cy="451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22" y="5859976"/>
            <a:ext cx="1444877" cy="493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26564" y="5952931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7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1446761" y="80633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09725" y="2390775"/>
            <a:ext cx="174307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/>
              <a:t>Image source</a:t>
            </a:r>
            <a:endParaRPr lang="en-GB" sz="2000" dirty="0"/>
          </a:p>
        </p:txBody>
      </p:sp>
      <p:sp>
        <p:nvSpPr>
          <p:cNvPr id="34" name="Rectangle 33"/>
          <p:cNvSpPr/>
          <p:nvPr/>
        </p:nvSpPr>
        <p:spPr>
          <a:xfrm>
            <a:off x="3971925" y="2209800"/>
            <a:ext cx="1743075" cy="1049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3971926" y="2335705"/>
            <a:ext cx="1743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face detection 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6248399" y="2209800"/>
            <a:ext cx="1743074" cy="1049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Feature extraction and mapping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8658225" y="2390775"/>
            <a:ext cx="1743075" cy="628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Training</a:t>
            </a:r>
            <a:endParaRPr lang="en-GB" dirty="0"/>
          </a:p>
        </p:txBody>
      </p:sp>
      <p:sp>
        <p:nvSpPr>
          <p:cNvPr id="38" name="Rectangle 37"/>
          <p:cNvSpPr/>
          <p:nvPr/>
        </p:nvSpPr>
        <p:spPr>
          <a:xfrm>
            <a:off x="8658225" y="3904668"/>
            <a:ext cx="1743074" cy="1049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Model for matching 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6248399" y="4086967"/>
            <a:ext cx="1743074" cy="628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Testing </a:t>
            </a:r>
            <a:endParaRPr lang="en-GB" dirty="0"/>
          </a:p>
        </p:txBody>
      </p:sp>
      <p:sp>
        <p:nvSpPr>
          <p:cNvPr id="40" name="Arrow: Right 39"/>
          <p:cNvSpPr/>
          <p:nvPr/>
        </p:nvSpPr>
        <p:spPr>
          <a:xfrm>
            <a:off x="3486150" y="2579464"/>
            <a:ext cx="352425" cy="2857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314" y="2551636"/>
            <a:ext cx="377985" cy="34140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5742066" y="4240114"/>
            <a:ext cx="377985" cy="341406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rot="5400000">
            <a:off x="8335879" y="4055293"/>
            <a:ext cx="0" cy="5400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192437" y="3343275"/>
            <a:ext cx="0" cy="6480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/>
          <p:cNvCxnSpPr/>
          <p:nvPr/>
        </p:nvCxnSpPr>
        <p:spPr>
          <a:xfrm rot="10800000">
            <a:off x="3089755" y="3888643"/>
            <a:ext cx="929796" cy="581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/>
          <p:cNvCxnSpPr/>
          <p:nvPr/>
        </p:nvCxnSpPr>
        <p:spPr>
          <a:xfrm rot="10800000" flipV="1">
            <a:off x="3091445" y="4469976"/>
            <a:ext cx="928105" cy="532456"/>
          </a:xfrm>
          <a:prstGeom prst="bentConnector3">
            <a:avLst>
              <a:gd name="adj1" fmla="val 502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971925" y="3945562"/>
            <a:ext cx="1717794" cy="1012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 flipH="1">
            <a:off x="3928185" y="3990206"/>
            <a:ext cx="181388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Recognize the face and generate face ID</a:t>
            </a:r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1704107" y="3573561"/>
            <a:ext cx="1388275" cy="572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Access granted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70973" y="4671760"/>
            <a:ext cx="1388275" cy="572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Access denied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42159" y="350734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Yes 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3171825" y="500243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  <a:endParaRPr lang="en-GB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682343" y="3993502"/>
            <a:ext cx="0" cy="951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965510" y="3946849"/>
            <a:ext cx="0" cy="998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52" idx="2"/>
          </p:cNvCxnSpPr>
          <p:nvPr/>
        </p:nvCxnSpPr>
        <p:spPr>
          <a:xfrm>
            <a:off x="2365111" y="5244599"/>
            <a:ext cx="0" cy="372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70180" y="5607698"/>
            <a:ext cx="1380930" cy="905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User’ll</a:t>
            </a:r>
            <a:r>
              <a:rPr lang="en-IN" dirty="0"/>
              <a:t> be notified with the photo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15332" y="2435086"/>
            <a:ext cx="130573" cy="597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10" y="3122239"/>
            <a:ext cx="158510" cy="7254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sz="2000" dirty="0"/>
              <a:t>8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20670" y="6410739"/>
            <a:ext cx="332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9</a:t>
            </a:r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008914" y="577564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RIBBON CABLE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1190" b="30074"/>
          <a:stretch>
            <a:fillRect/>
          </a:stretch>
        </p:blipFill>
        <p:spPr>
          <a:xfrm>
            <a:off x="1300480" y="1899920"/>
            <a:ext cx="9387840" cy="479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2 "   m a : c o n t e n t T y p e D e s c r i p t i o n = " C r e a t e   a   n e w   d o c u m e n t . "   m a : c o n t e n t T y p e S c o p e = " "   m a : v e r s i o n I D = " a 4 1 0 d d 7 f 9 3 c 9 5 3 3 3 f f a 1 b 6 0 e d 6 a d e d d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a 9 3 6 d 9 b a b a 7 6 a a 3 8 6 6 4 9 3 f e f f 1 6 0 f a a b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t a t u s   x m l n s = " 7 1 a f 3 2 4 3 - 3 d d 4 - 4 a 8 d - 8 c 0 d - d d 7 6 d a 1 f 0 2 a 5 " > N o t   s t a r t e d < / S t a t u s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956C3F92-CC28-42D8-BF09-077075551065}">
  <ds:schemaRefs/>
</ds:datastoreItem>
</file>

<file path=customXml/itemProps2.xml><?xml version="1.0" encoding="utf-8"?>
<ds:datastoreItem xmlns:ds="http://schemas.openxmlformats.org/officeDocument/2006/customXml" ds:itemID="{B116C154-5A0F-4CDC-8C15-D2E21584649C}">
  <ds:schemaRefs/>
</ds:datastoreItem>
</file>

<file path=customXml/itemProps3.xml><?xml version="1.0" encoding="utf-8"?>
<ds:datastoreItem xmlns:ds="http://schemas.openxmlformats.org/officeDocument/2006/customXml" ds:itemID="{3A6D3478-2986-4664-940C-67E0CAA21E0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{EFFE5BE9-314B-484F-B471-313FF9B0B98C}tf56535239_win32</Template>
  <TotalTime>0</TotalTime>
  <Words>6167</Words>
  <Application>WPS Presentation</Application>
  <PresentationFormat>Widescreen</PresentationFormat>
  <Paragraphs>408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SimSun</vt:lpstr>
      <vt:lpstr>Wingdings</vt:lpstr>
      <vt:lpstr>Wingdings 2</vt:lpstr>
      <vt:lpstr>Franklin Gothic Book</vt:lpstr>
      <vt:lpstr>Times New Roman</vt:lpstr>
      <vt:lpstr>Söhne</vt:lpstr>
      <vt:lpstr>Microsoft YaHei</vt:lpstr>
      <vt:lpstr>Arial Unicode MS</vt:lpstr>
      <vt:lpstr>Franklin Gothic Demi</vt:lpstr>
      <vt:lpstr>Calibri</vt:lpstr>
      <vt:lpstr>Kartika</vt:lpstr>
      <vt:lpstr>PMingLiU-ExtB</vt:lpstr>
      <vt:lpstr>Segoe Print</vt:lpstr>
      <vt:lpstr>Franklin Gothic Book</vt:lpstr>
      <vt:lpstr>DividendVTI</vt:lpstr>
      <vt:lpstr>Face  recognition  bot </vt:lpstr>
      <vt:lpstr>INTRODUCTION </vt:lpstr>
      <vt:lpstr>Literature survey </vt:lpstr>
      <vt:lpstr>Process </vt:lpstr>
      <vt:lpstr>PowerPoint 演示文稿</vt:lpstr>
      <vt:lpstr>Flowchart </vt:lpstr>
      <vt:lpstr>PowerPoint 演示文稿</vt:lpstr>
      <vt:lpstr>Block diagram  </vt:lpstr>
      <vt:lpstr>Implementation  </vt:lpstr>
      <vt:lpstr>Components</vt:lpstr>
      <vt:lpstr>PowerPoint 演示文稿</vt:lpstr>
      <vt:lpstr>HARDWARE COMPONENTS </vt:lpstr>
      <vt:lpstr>RASPBERRY PI 4</vt:lpstr>
      <vt:lpstr>PowerPoint 演示文稿</vt:lpstr>
      <vt:lpstr>Raspberry pi camera </vt:lpstr>
      <vt:lpstr>ARDUINO UNO </vt:lpstr>
      <vt:lpstr>PowerPoint 演示文稿</vt:lpstr>
      <vt:lpstr>OLED SSD1306s</vt:lpstr>
      <vt:lpstr>SOFTWARES USED </vt:lpstr>
      <vt:lpstr>Software used  </vt:lpstr>
      <vt:lpstr>Software used  </vt:lpstr>
      <vt:lpstr>Software used  </vt:lpstr>
      <vt:lpstr>Hurdles to overcome </vt:lpstr>
      <vt:lpstr>PowerPoint 演示文稿</vt:lpstr>
      <vt:lpstr>Applications </vt:lpstr>
      <vt:lpstr>Components budget  </vt:lpstr>
      <vt:lpstr>ADVANTAGES &amp; DISDVANTAGES </vt:lpstr>
      <vt:lpstr>Implementation, simulation &amp; results </vt:lpstr>
      <vt:lpstr>Detecting authorised user</vt:lpstr>
      <vt:lpstr>Detecting unauthorised user </vt:lpstr>
      <vt:lpstr>    FINAL PRODUCT</vt:lpstr>
      <vt:lpstr>PowerPoint 演示文稿</vt:lpstr>
      <vt:lpstr>Conclusion 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 recognition  bot</dc:title>
  <dc:creator>Jifi Jimmy</dc:creator>
  <cp:lastModifiedBy>aminu</cp:lastModifiedBy>
  <cp:revision>96</cp:revision>
  <dcterms:created xsi:type="dcterms:W3CDTF">2023-11-14T14:40:00Z</dcterms:created>
  <dcterms:modified xsi:type="dcterms:W3CDTF">2024-05-10T01:20:26Z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682D5E0CDE8540AD841E14D75E37DD7A_13</vt:lpwstr>
  </property>
  <property fmtid="{D5CDD505-2E9C-101B-9397-08002B2CF9AE}" pid="4" name="KSOProductBuildVer">
    <vt:lpwstr>1033-12.2.0.16909</vt:lpwstr>
  </property>
</Properties>
</file>